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1C4"/>
    <a:srgbClr val="FBCF00"/>
    <a:srgbClr val="FBBE00"/>
    <a:srgbClr val="B5B7CE"/>
    <a:srgbClr val="888AA8"/>
    <a:srgbClr val="FF2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Catherine Ospina Vanegas" userId="15e5ad14-150a-4377-a5c6-6103f8084f74" providerId="ADAL" clId="{817DF977-0477-4FF4-90B3-C3689C888887}"/>
    <pc:docChg chg="delSld">
      <pc:chgData name="Lina Catherine Ospina Vanegas" userId="15e5ad14-150a-4377-a5c6-6103f8084f74" providerId="ADAL" clId="{817DF977-0477-4FF4-90B3-C3689C888887}" dt="2024-04-15T21:04:24.478" v="1" actId="47"/>
      <pc:docMkLst>
        <pc:docMk/>
      </pc:docMkLst>
      <pc:sldChg chg="del">
        <pc:chgData name="Lina Catherine Ospina Vanegas" userId="15e5ad14-150a-4377-a5c6-6103f8084f74" providerId="ADAL" clId="{817DF977-0477-4FF4-90B3-C3689C888887}" dt="2024-04-15T21:04:24.478" v="1" actId="47"/>
        <pc:sldMkLst>
          <pc:docMk/>
          <pc:sldMk cId="1143284199" sldId="273"/>
        </pc:sldMkLst>
      </pc:sldChg>
      <pc:sldChg chg="del">
        <pc:chgData name="Lina Catherine Ospina Vanegas" userId="15e5ad14-150a-4377-a5c6-6103f8084f74" providerId="ADAL" clId="{817DF977-0477-4FF4-90B3-C3689C888887}" dt="2024-04-15T21:04:18.245" v="0" actId="47"/>
        <pc:sldMkLst>
          <pc:docMk/>
          <pc:sldMk cId="3821811211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D73A06-C10E-5C7D-1B32-17EAFDDA19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6039C-06DC-43FF-B401-E1B0F5D56112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D72640-4E73-9927-D190-1338A4A117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377CA6-FBA2-832B-49E1-1D08D3FF89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01658-0E25-48BC-ADDA-7E447B87A3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97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8B7D8-C020-418A-813D-CC6DE2F1BFDE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2C35-A4D1-4DFB-9FF5-599701F453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7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71FE-F65F-6149-8158-1DF5841DA0B1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02A-C3C6-6448-BF48-E4DF9AF2E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6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97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88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19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86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05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31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35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30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D3F8C1-3CB5-B74F-BE8E-842A7D62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2E6519-A2DF-FC73-11AD-CBADAC1F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BB68D3-5E7C-32D5-FAD4-E2C4436BB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071FE-F65F-6149-8158-1DF5841DA0B1}" type="datetimeFigureOut">
              <a:rPr lang="es-CO" smtClean="0"/>
              <a:t>15/04/2024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333CC-DA85-FD58-09DA-37FB9C63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9D459-BBDE-076B-FA0C-5ABE06DD6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E02A-C3C6-6448-BF48-E4DF9AF2E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2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9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6A63A5-E771-0EAD-4FFF-C0A785082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49388"/>
              </p:ext>
            </p:extLst>
          </p:nvPr>
        </p:nvGraphicFramePr>
        <p:xfrm>
          <a:off x="764281" y="1501796"/>
          <a:ext cx="10350561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671">
                  <a:extLst>
                    <a:ext uri="{9D8B030D-6E8A-4147-A177-3AD203B41FA5}">
                      <a16:colId xmlns:a16="http://schemas.microsoft.com/office/drawing/2014/main" val="3433663763"/>
                    </a:ext>
                  </a:extLst>
                </a:gridCol>
                <a:gridCol w="1112215">
                  <a:extLst>
                    <a:ext uri="{9D8B030D-6E8A-4147-A177-3AD203B41FA5}">
                      <a16:colId xmlns:a16="http://schemas.microsoft.com/office/drawing/2014/main" val="2047274205"/>
                    </a:ext>
                  </a:extLst>
                </a:gridCol>
                <a:gridCol w="815590">
                  <a:extLst>
                    <a:ext uri="{9D8B030D-6E8A-4147-A177-3AD203B41FA5}">
                      <a16:colId xmlns:a16="http://schemas.microsoft.com/office/drawing/2014/main" val="3339714185"/>
                    </a:ext>
                  </a:extLst>
                </a:gridCol>
                <a:gridCol w="1082472">
                  <a:extLst>
                    <a:ext uri="{9D8B030D-6E8A-4147-A177-3AD203B41FA5}">
                      <a16:colId xmlns:a16="http://schemas.microsoft.com/office/drawing/2014/main" val="887318779"/>
                    </a:ext>
                  </a:extLst>
                </a:gridCol>
                <a:gridCol w="1584609">
                  <a:extLst>
                    <a:ext uri="{9D8B030D-6E8A-4147-A177-3AD203B41FA5}">
                      <a16:colId xmlns:a16="http://schemas.microsoft.com/office/drawing/2014/main" val="1876818555"/>
                    </a:ext>
                  </a:extLst>
                </a:gridCol>
                <a:gridCol w="1790894">
                  <a:extLst>
                    <a:ext uri="{9D8B030D-6E8A-4147-A177-3AD203B41FA5}">
                      <a16:colId xmlns:a16="http://schemas.microsoft.com/office/drawing/2014/main" val="3508007867"/>
                    </a:ext>
                  </a:extLst>
                </a:gridCol>
                <a:gridCol w="1462828">
                  <a:extLst>
                    <a:ext uri="{9D8B030D-6E8A-4147-A177-3AD203B41FA5}">
                      <a16:colId xmlns:a16="http://schemas.microsoft.com/office/drawing/2014/main" val="3864393941"/>
                    </a:ext>
                  </a:extLst>
                </a:gridCol>
                <a:gridCol w="1358282">
                  <a:extLst>
                    <a:ext uri="{9D8B030D-6E8A-4147-A177-3AD203B41FA5}">
                      <a16:colId xmlns:a16="http://schemas.microsoft.com/office/drawing/2014/main" val="1412721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O" sz="1100" b="1" dirty="0">
                        <a:latin typeface="+mn-lt"/>
                      </a:endParaRPr>
                    </a:p>
                    <a:p>
                      <a:pPr algn="ctr"/>
                      <a:r>
                        <a:rPr lang="es-CO" sz="1100" b="1" dirty="0">
                          <a:latin typeface="+mn-lt"/>
                        </a:rPr>
                        <a:t>    Dirigido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0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quipo de formuladores de proyectos</a:t>
                      </a:r>
                      <a:endParaRPr lang="es-CO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b="1" kern="0" dirty="0">
                        <a:solidFill>
                          <a:schemeClr val="bg1"/>
                        </a:solidFill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100" b="1" kern="0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Duración</a:t>
                      </a:r>
                      <a:endParaRPr lang="es-CO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b="1" kern="0" dirty="0">
                        <a:solidFill>
                          <a:schemeClr val="bg1"/>
                        </a:solidFill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100" b="1" kern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Investigadores</a:t>
                      </a:r>
                      <a:endParaRPr lang="es-CO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0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lang="es-CO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+mn-lt"/>
                        </a:rPr>
                        <a:t>Procedimiento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+mn-lt"/>
                        </a:rPr>
                        <a:t>Productos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+mn-lt"/>
                        </a:rPr>
                        <a:t>Incentivos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78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kern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Grupos de investigación y docentes investigadores de la Universidad Santo Tomás, Seccional Villavicencio.</a:t>
                      </a:r>
                      <a:endParaRPr lang="es-CO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. Los docentes líderes de grupos de investigación. 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11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b</a:t>
                      </a: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. Los docentes coordinadores de investigación.</a:t>
                      </a:r>
                      <a:b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s-MX" sz="11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</a:t>
                      </a: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. Los docentes categorizados (Junior, Asociado, Senior, Emérito) en Minciencias.</a:t>
                      </a:r>
                      <a:b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s-MX" sz="11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</a:t>
                      </a: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. Los docentes con título de doctor o estudiante de doctorado.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kern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fases, 12 meses cada una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kern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S" sz="1100" kern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Profesor tiempo completo.       </a:t>
                      </a:r>
                      <a:r>
                        <a:rPr lang="es-ES" sz="1100" b="1" kern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100" kern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Calidad de investigador principal.</a:t>
                      </a:r>
                    </a:p>
                    <a:p>
                      <a:r>
                        <a:rPr lang="es-ES" sz="1100" b="1" kern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100" kern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 E</a:t>
                      </a:r>
                      <a:r>
                        <a:rPr lang="es-ES" sz="1100" kern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 a paz y salvo por todo concepto.</a:t>
                      </a:r>
                    </a:p>
                    <a:p>
                      <a:endParaRPr lang="es-ES" sz="1100" kern="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100" b="1" kern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NOTA:</a:t>
                      </a:r>
                      <a:br>
                        <a:rPr lang="es-ES" sz="1100" b="1" kern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100" b="0" kern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 caso de retiro de alguno de los investigadores durante la ejecución del proyecto, el Decano de la Facultad designará su reemplazo.</a:t>
                      </a:r>
                      <a:endParaRPr lang="es-CO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b="1" dirty="0"/>
                        <a:t>1</a:t>
                      </a:r>
                      <a:r>
                        <a:rPr lang="es-CO" sz="1100" dirty="0"/>
                        <a:t>. </a:t>
                      </a:r>
                      <a:r>
                        <a:rPr lang="es-ES" sz="1100" kern="0" dirty="0"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S" sz="1100" kern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resentado </a:t>
                      </a:r>
                      <a:r>
                        <a:rPr lang="es-MX" sz="1100" kern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desde las líneas de investigación de los grupos de investigación .</a:t>
                      </a:r>
                      <a:br>
                        <a:rPr lang="es-MX" sz="1100" kern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b="1" kern="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100" kern="0" dirty="0">
                          <a:latin typeface="+mn-lt"/>
                          <a:cs typeface="Arial" panose="020B0604020202020204" pitchFamily="34" charset="0"/>
                        </a:rPr>
                        <a:t>. A</a:t>
                      </a:r>
                      <a:r>
                        <a:rPr lang="es-ES" sz="1100" kern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 del comité particular de investigación. </a:t>
                      </a:r>
                    </a:p>
                    <a:p>
                      <a:r>
                        <a:rPr lang="es-ES" sz="1100" b="1" kern="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100" kern="0" dirty="0">
                          <a:latin typeface="+mn-lt"/>
                          <a:cs typeface="Arial" panose="020B0604020202020204" pitchFamily="34" charset="0"/>
                        </a:rPr>
                        <a:t>. A</a:t>
                      </a:r>
                      <a:r>
                        <a:rPr lang="es-ES" sz="1100" kern="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probación </a:t>
                      </a:r>
                      <a:r>
                        <a:rPr lang="es-E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del Comité Administrativo o Consejo Administrativo y Financiero Particular.</a:t>
                      </a:r>
                    </a:p>
                    <a:p>
                      <a:r>
                        <a:rPr lang="es-ES" sz="1100" b="1" dirty="0">
                          <a:effectLst/>
                          <a:latin typeface="+mn-lt"/>
                        </a:rPr>
                        <a:t>4</a:t>
                      </a:r>
                      <a:r>
                        <a:rPr lang="es-ES" sz="1100" dirty="0">
                          <a:effectLst/>
                          <a:latin typeface="+mn-lt"/>
                        </a:rPr>
                        <a:t>. I</a:t>
                      </a:r>
                      <a:r>
                        <a:rPr lang="es-E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nvolucrar alguno de los centros, institutos, observatorios o consultorios que hacen presencia en la USTA Villavicencio. </a:t>
                      </a:r>
                    </a:p>
                    <a:p>
                      <a:r>
                        <a:rPr lang="es-ES" sz="1100" b="1" dirty="0">
                          <a:effectLst/>
                          <a:latin typeface="+mn-lt"/>
                        </a:rPr>
                        <a:t>5</a:t>
                      </a:r>
                      <a:r>
                        <a:rPr lang="es-ES" sz="1100" dirty="0">
                          <a:effectLst/>
                          <a:latin typeface="+mn-lt"/>
                        </a:rPr>
                        <a:t>. </a:t>
                      </a:r>
                      <a:r>
                        <a:rPr lang="es-MX" sz="1100" dirty="0">
                          <a:effectLst/>
                          <a:latin typeface="+mn-lt"/>
                        </a:rPr>
                        <a:t>Que el proyecto que se presente a convocatoria involucre la cofinanciación externa, sea monetaria o expresada en rubros en especie.</a:t>
                      </a:r>
                      <a:endParaRPr lang="es-CO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s-ES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El decano de Facultad seleccionará la convocatoria externa en la que desea participar y presentará la documentación solicitada en ella.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decano de Facultad radicará </a:t>
                      </a:r>
                      <a:r>
                        <a:rPr lang="es-MX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Vicerrectoría Académica, en el formato correspondiente, la propuesta. </a:t>
                      </a:r>
                      <a:br>
                        <a:rPr lang="es-MX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Si la propuesta es seleccionada para ser financiada por la entidad externa, la Dirección de Investigación e Innovación acompañará el establecimiento del cronograma.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100" b="1" dirty="0">
                          <a:latin typeface="+mn-lt"/>
                        </a:rPr>
                        <a:t>1</a:t>
                      </a:r>
                      <a:r>
                        <a:rPr lang="es-MX" sz="1100" dirty="0">
                          <a:latin typeface="+mn-lt"/>
                        </a:rPr>
                        <a:t>. Se avalarán proyectos cuyas convocatorias, acorde con su objeto, garanticen como mínimo la generación de 1 producto correspondiente a las diferentes tipologías de Ministerio de Ciencias Tecnología e Innovación.</a:t>
                      </a:r>
                    </a:p>
                    <a:p>
                      <a:pPr marL="0" indent="0">
                        <a:buNone/>
                      </a:pPr>
                      <a:endParaRPr lang="es-CO" sz="11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es-CO" sz="1100" b="1" dirty="0">
                          <a:latin typeface="+mn-lt"/>
                        </a:rPr>
                        <a:t>2</a:t>
                      </a:r>
                      <a:r>
                        <a:rPr lang="es-CO" sz="1100" dirty="0">
                          <a:latin typeface="+mn-lt"/>
                        </a:rPr>
                        <a:t>. </a:t>
                      </a:r>
                      <a:r>
                        <a:rPr lang="es-CO" sz="1100" b="1" dirty="0">
                          <a:latin typeface="+mn-lt"/>
                        </a:rPr>
                        <a:t>NOTA</a:t>
                      </a:r>
                      <a:r>
                        <a:rPr lang="es-CO" sz="1100" dirty="0">
                          <a:latin typeface="+mn-lt"/>
                        </a:rPr>
                        <a:t>: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En ningún caso se gestionará avales con la alta dirección de la Universidad que se tramiten con menos de 20 días de anticipación según el cronograma de cierre de la convocatoria</a:t>
                      </a:r>
                      <a:endParaRPr lang="es-CO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+mn-lt"/>
                        </a:rPr>
                        <a:t>1. </a:t>
                      </a:r>
                      <a:r>
                        <a:rPr lang="es-MX" sz="1100" dirty="0">
                          <a:latin typeface="+mn-lt"/>
                        </a:rPr>
                        <a:t>Con los productos generados, y si se cumplen las condiciones establecidas, los investigadores podrán presentarse a la convocatoria permanente de incentivos a la Productividad Académica de la Universidad Santo Tomás, seccional Villavicencio.</a:t>
                      </a:r>
                    </a:p>
                    <a:p>
                      <a:endParaRPr lang="es-MX" sz="1100" dirty="0">
                        <a:latin typeface="+mn-lt"/>
                      </a:endParaRPr>
                    </a:p>
                    <a:p>
                      <a:r>
                        <a:rPr lang="es-MX" sz="1100" b="1" dirty="0">
                          <a:latin typeface="+mn-lt"/>
                        </a:rPr>
                        <a:t>2. Cronograma: </a:t>
                      </a:r>
                      <a:br>
                        <a:rPr lang="es-MX" sz="1100" b="1" dirty="0">
                          <a:latin typeface="+mn-lt"/>
                        </a:rPr>
                      </a:b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inscripción de proyectos a presentar en convocatorias externas se realizará de manera permanente.</a:t>
                      </a:r>
                      <a:endParaRPr lang="es-CO" sz="11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4761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15461D2-5715-28D0-124D-28C02892FF54}"/>
              </a:ext>
            </a:extLst>
          </p:cNvPr>
          <p:cNvSpPr txBox="1"/>
          <p:nvPr/>
        </p:nvSpPr>
        <p:spPr>
          <a:xfrm>
            <a:off x="1525602" y="607761"/>
            <a:ext cx="816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marR="59055" algn="ctr">
              <a:spcAft>
                <a:spcPts val="0"/>
              </a:spcAft>
            </a:pPr>
            <a:r>
              <a:rPr lang="es-MX" sz="1600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MX" sz="1600" b="1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ineamiento para gestión, presentación y aval de proyectos en convocatorias externas nacionales o globales de investigación e innovación y desarrollo tecnológico. </a:t>
            </a:r>
            <a:endParaRPr lang="es-CO" sz="1600" b="1" kern="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1A6CCB-8C1D-2C42-E5FC-01B74EF3ADA2}"/>
              </a:ext>
            </a:extLst>
          </p:cNvPr>
          <p:cNvSpPr txBox="1"/>
          <p:nvPr/>
        </p:nvSpPr>
        <p:spPr>
          <a:xfrm>
            <a:off x="9236446" y="6273994"/>
            <a:ext cx="284902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900" b="1" dirty="0">
                <a:solidFill>
                  <a:srgbClr val="002060"/>
                </a:solidFill>
                <a:latin typeface="Arial Black"/>
              </a:rPr>
              <a:t>Vicerrectoría Académica </a:t>
            </a:r>
            <a:br>
              <a:rPr lang="es-CO" sz="900" b="1" dirty="0">
                <a:solidFill>
                  <a:srgbClr val="002060"/>
                </a:solidFill>
                <a:latin typeface="Arial Black"/>
              </a:rPr>
            </a:br>
            <a:r>
              <a:rPr lang="es-CO" sz="900" b="1" dirty="0">
                <a:solidFill>
                  <a:srgbClr val="002060"/>
                </a:solidFill>
                <a:latin typeface="Arial Black"/>
              </a:rPr>
              <a:t>Dirección de Investigación e Innovación</a:t>
            </a:r>
            <a:endParaRPr lang="es-ES" sz="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37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448</Words>
  <Application>Microsoft Office PowerPoint</Application>
  <PresentationFormat>Panorámica</PresentationFormat>
  <Paragraphs>33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Chavarria Espitia</dc:creator>
  <cp:lastModifiedBy>Lina Catherine Ospina Vanegas</cp:lastModifiedBy>
  <cp:revision>29</cp:revision>
  <dcterms:created xsi:type="dcterms:W3CDTF">2023-09-13T13:05:48Z</dcterms:created>
  <dcterms:modified xsi:type="dcterms:W3CDTF">2024-04-15T21:04:28Z</dcterms:modified>
</cp:coreProperties>
</file>